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48" r:id="rId5"/>
  </p:sldMasterIdLst>
  <p:notesMasterIdLst>
    <p:notesMasterId r:id="rId16"/>
  </p:notesMasterIdLst>
  <p:sldIdLst>
    <p:sldId id="257" r:id="rId6"/>
    <p:sldId id="266" r:id="rId7"/>
    <p:sldId id="265" r:id="rId8"/>
    <p:sldId id="264" r:id="rId9"/>
    <p:sldId id="263" r:id="rId10"/>
    <p:sldId id="262" r:id="rId11"/>
    <p:sldId id="261" r:id="rId12"/>
    <p:sldId id="260" r:id="rId13"/>
    <p:sldId id="259" r:id="rId14"/>
    <p:sldId id="25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42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57" d="100"/>
          <a:sy n="57" d="100"/>
        </p:scale>
        <p:origin x="7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858CD-A070-4D3E-B6D8-7F147D509DF5}" type="datetimeFigureOut"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075C7-D5B4-49E4-9985-34CF39B33CB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133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7C5D10-0D33-46D6-9FD0-D19123EEF1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69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12963-4771-4EC0-B118-B5B7AB270E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A0FD43-3482-401C-9C12-01B72537F7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8747F-1C66-49B5-A123-74A61848E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AD42E-072E-49EF-B334-FEBA8E5BA9B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E57F4-85D1-4DE6-85BF-C49A39B38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ABF21-9C70-4F2A-86EE-D62014B54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233BA-0909-4DB3-A522-16B21F130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36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80321-A6E8-405E-946D-E1ECC0654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B13EF-2CFE-45ED-A261-C2BCAC44E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4555D6-27FA-40E3-B5D1-8B18D7E1E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AD42E-072E-49EF-B334-FEBA8E5BA9B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66557-8A08-4AEB-812A-6132ABC6F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53258-80FC-4936-8B51-37AB608A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233BA-0909-4DB3-A522-16B21F130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79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989D2-96D3-4BD1-91F0-EDC20B54F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7499D9-D7CB-47C5-B32E-EAD9695DF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1C46B-51ED-43A4-A194-AD2384B5D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AD42E-072E-49EF-B334-FEBA8E5BA9B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F20E3-ACC5-40D5-BA8F-DDB50D69B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7CC11-D50D-45B0-9EFF-759BAAB4F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233BA-0909-4DB3-A522-16B21F130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46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91BA-59E8-4F99-B732-7AC4FDCCC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1B7CC-A325-428F-A2B2-D85B426FDA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C93962-62E6-4805-8C09-D0032055E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C641B9-7D8E-4E63-B95F-9797C138F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AD42E-072E-49EF-B334-FEBA8E5BA9B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2723D0-485E-41A9-8C98-0D546AA8E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7FA759-7759-4065-816D-FED25DF0F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233BA-0909-4DB3-A522-16B21F130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043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48835-ACE9-4AE4-97DD-A6B4B5E0E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699F63-3D90-43B4-AFEB-556BBEB7CB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063522-463D-46B4-9D14-D3B2A9B73C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04F000-8151-4143-A9FB-42E6DD5756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CE5190-87EC-4B5C-A818-BFE87627EC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149E10-7192-44C2-A640-E2764B3A4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AD42E-072E-49EF-B334-FEBA8E5BA9B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5CF486-1700-48B1-8730-B6C17BA72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04833C-A2E1-4C99-9504-C80D37127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233BA-0909-4DB3-A522-16B21F130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5071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76A94-FCD3-4311-A2DB-1FD0D33BD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D84BCF-8AFD-4474-B497-8C3AB4B28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AD42E-072E-49EF-B334-FEBA8E5BA9B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84787D-9574-4BF0-B195-A7A0658C3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111BD6-93DE-4E83-885C-FF5A6941D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233BA-0909-4DB3-A522-16B21F130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92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CEED69-B13A-44C6-B030-DBB55A6E5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AD42E-072E-49EF-B334-FEBA8E5BA9B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E7E492-DDA2-4315-8FCD-98421D87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BA6E61-0567-4FD1-A3D6-73EFD27C5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233BA-0909-4DB3-A522-16B21F130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540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D00A8-F23A-42A9-B551-5585AC2E6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5D2B3-A205-4BCD-B0A1-6EB94B3F8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5E9516-D90B-4EAD-84A1-0241EB7A9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939977-41DD-46E6-82E3-47210105D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AD42E-072E-49EF-B334-FEBA8E5BA9B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D989EB-ADA8-4DAB-9393-1A5C9D349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6C766-B6FD-4312-BAE2-91FDD9795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233BA-0909-4DB3-A522-16B21F130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6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061DC-09D0-4082-8062-24454B364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BE2E1D-3A79-4143-81B7-BFEC2BAD6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19C4F5-C198-4688-BC88-7193357806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80598B-4A8C-48CD-826D-3F14F978F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AD42E-072E-49EF-B334-FEBA8E5BA9B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CE519-8C6A-44D8-B5CB-127A64EF0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CE2C82-ED4A-4B48-BC73-06BDF57A5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233BA-0909-4DB3-A522-16B21F130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2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FB8FC-1E5C-4149-BBE1-B33151D03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F6CADF-2D35-469E-8F51-F7A5FB6B07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1AD26D-17EC-48E0-B1E9-52557F04F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AD42E-072E-49EF-B334-FEBA8E5BA9B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368F0-BE1C-4530-AEBE-32645F589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DC0C7-ED60-4FFA-8C1E-57321CC42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233BA-0909-4DB3-A522-16B21F130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63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5DC4-714B-4C81-A426-3BA0648B0F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154A05-5F5A-4DE1-8381-4C517C4F27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4F82-63F2-4A12-82DC-D9F3A5CEB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AD42E-072E-49EF-B334-FEBA8E5BA9B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E1688-33FB-4708-B17C-10220D042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80DFC-FE09-433E-AA4A-A719CEF21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233BA-0909-4DB3-A522-16B21F130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21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5A07E8-3E16-4223-9F43-5971B68AB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313D0A-DEDC-4177-B130-DE5F7781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00F52-0712-4AEB-B362-226612AB79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AD42E-072E-49EF-B334-FEBA8E5BA9B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38459-43FD-44F9-886C-C1D3B3984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66416-7AE0-4B75-9DCE-291A6056A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233BA-0909-4DB3-A522-16B21F130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62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outdoor, building&#10;&#10;Description automatically generated">
            <a:extLst>
              <a:ext uri="{FF2B5EF4-FFF2-40B4-BE49-F238E27FC236}">
                <a16:creationId xmlns:a16="http://schemas.microsoft.com/office/drawing/2014/main" id="{BAADCD94-6CE7-9D4F-A15F-3B587A9E90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-633577" y="0"/>
            <a:ext cx="13117773" cy="73421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9D7F19A-03DC-DE4B-907E-F5BF145C087D}"/>
              </a:ext>
            </a:extLst>
          </p:cNvPr>
          <p:cNvSpPr/>
          <p:nvPr/>
        </p:nvSpPr>
        <p:spPr>
          <a:xfrm>
            <a:off x="2191852" y="2548161"/>
            <a:ext cx="7466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spc="600" dirty="0">
                <a:solidFill>
                  <a:schemeClr val="bg1"/>
                </a:solidFill>
                <a:latin typeface="Proxima Nova Th" panose="02000506030000020004" pitchFamily="50" charset="0"/>
              </a:rPr>
              <a:t>THE UNIVERSITY OF MEMPHIS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C8DD03-87F3-B848-8AC9-2BF8B263DF82}"/>
              </a:ext>
            </a:extLst>
          </p:cNvPr>
          <p:cNvSpPr/>
          <p:nvPr/>
        </p:nvSpPr>
        <p:spPr>
          <a:xfrm>
            <a:off x="2025858" y="2697713"/>
            <a:ext cx="7798905" cy="10585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Proxima Nova Black" panose="02000506030000020004" pitchFamily="50" charset="0"/>
              </a:rPr>
              <a:t>DUAL ENROLLMENT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E2D7B1-9F04-D64A-B474-42A32F22F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236" y="480699"/>
            <a:ext cx="1278151" cy="173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283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2CBB63-F056-6B43-A814-168EBB7E6A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FD2210-012C-9848-8878-5451848BED89}"/>
              </a:ext>
            </a:extLst>
          </p:cNvPr>
          <p:cNvSpPr/>
          <p:nvPr/>
        </p:nvSpPr>
        <p:spPr>
          <a:xfrm>
            <a:off x="6178109" y="658638"/>
            <a:ext cx="5499279" cy="5339391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5CD898-6481-47FF-8589-56CDA2B85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218" y="1187397"/>
            <a:ext cx="5335060" cy="4281872"/>
          </a:xfrm>
        </p:spPr>
        <p:txBody>
          <a:bodyPr>
            <a:noAutofit/>
          </a:bodyPr>
          <a:lstStyle/>
          <a:p>
            <a:pPr algn="ctr"/>
            <a:r>
              <a:rPr lang="en-US" b="1" spc="9" dirty="0">
                <a:solidFill>
                  <a:srgbClr val="204279"/>
                </a:solidFill>
                <a:latin typeface="Mission Gothic Bold" panose="02000603020000020003" pitchFamily="50" charset="0"/>
              </a:rPr>
              <a:t>Thank you!</a:t>
            </a:r>
            <a:br>
              <a:rPr lang="en-US" b="1" spc="9" dirty="0">
                <a:solidFill>
                  <a:srgbClr val="204279"/>
                </a:solidFill>
                <a:latin typeface="Mission Gothic Bold" panose="02000603020000020003" pitchFamily="50" charset="0"/>
              </a:rPr>
            </a:br>
            <a:br>
              <a:rPr lang="en-US" b="1" spc="9" dirty="0">
                <a:solidFill>
                  <a:srgbClr val="204279"/>
                </a:solidFill>
                <a:latin typeface="Mission Gothic Bold" panose="02000603020000020003" pitchFamily="50" charset="0"/>
              </a:rPr>
            </a:br>
            <a:r>
              <a:rPr lang="en-US" sz="4000" spc="9" dirty="0">
                <a:solidFill>
                  <a:srgbClr val="204279"/>
                </a:solidFill>
                <a:latin typeface="Mission Gothic Bold" panose="02000603020000020003" pitchFamily="50" charset="0"/>
              </a:rPr>
              <a:t>University of Memphis</a:t>
            </a:r>
            <a:br>
              <a:rPr lang="en-US" b="1" spc="9" dirty="0">
                <a:solidFill>
                  <a:srgbClr val="204279"/>
                </a:solidFill>
                <a:latin typeface="Mission Gothic Bold" panose="02000603020000020003" pitchFamily="50" charset="0"/>
              </a:rPr>
            </a:br>
            <a:r>
              <a:rPr lang="en-US" sz="4000" spc="9" dirty="0">
                <a:solidFill>
                  <a:srgbClr val="204279"/>
                </a:solidFill>
                <a:latin typeface="Mission Gothic Bold" panose="02000603020000020003" pitchFamily="50" charset="0"/>
              </a:rPr>
              <a:t>Dual Enrollment Office</a:t>
            </a:r>
            <a:br>
              <a:rPr lang="en-US" sz="4000" spc="9" dirty="0">
                <a:solidFill>
                  <a:srgbClr val="204279"/>
                </a:solidFill>
                <a:latin typeface="Mission Gothic Bold" panose="02000603020000020003" pitchFamily="50" charset="0"/>
              </a:rPr>
            </a:br>
            <a:br>
              <a:rPr lang="en-US" sz="4000" spc="9" dirty="0">
                <a:solidFill>
                  <a:srgbClr val="204279"/>
                </a:solidFill>
                <a:latin typeface="Mission Gothic Bold" panose="02000603020000020003" pitchFamily="50" charset="0"/>
              </a:rPr>
            </a:br>
            <a:r>
              <a:rPr lang="en-US" sz="2800" spc="9" dirty="0">
                <a:solidFill>
                  <a:srgbClr val="204279"/>
                </a:solidFill>
                <a:latin typeface="Mission Gothic Bold" panose="02000603020000020003" pitchFamily="50" charset="0"/>
              </a:rPr>
              <a:t>dualenrollment@memphis.edu</a:t>
            </a:r>
            <a:br>
              <a:rPr lang="en-US" sz="2800" spc="9" dirty="0">
                <a:solidFill>
                  <a:srgbClr val="204279"/>
                </a:solidFill>
                <a:latin typeface="Mission Gothic Bold" panose="02000603020000020003" pitchFamily="50" charset="0"/>
              </a:rPr>
            </a:br>
            <a:r>
              <a:rPr lang="en-US" sz="2800" spc="9" dirty="0">
                <a:solidFill>
                  <a:srgbClr val="204279"/>
                </a:solidFill>
                <a:latin typeface="Mission Gothic Bold" panose="02000603020000020003" pitchFamily="50" charset="0"/>
              </a:rPr>
              <a:t>901-678-5218</a:t>
            </a:r>
            <a:endParaRPr lang="en-US" spc="9" dirty="0">
              <a:solidFill>
                <a:srgbClr val="204279"/>
              </a:solidFill>
              <a:latin typeface="Mission Gothic Bold" panose="0200060302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007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69E9197-4F52-4140-AD8F-BAAE8C5179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7F590FF-2FA7-2113-EB3A-50D46A23CFC2}"/>
              </a:ext>
            </a:extLst>
          </p:cNvPr>
          <p:cNvSpPr/>
          <p:nvPr/>
        </p:nvSpPr>
        <p:spPr>
          <a:xfrm>
            <a:off x="5374547" y="5293452"/>
            <a:ext cx="1442906" cy="411061"/>
          </a:xfrm>
          <a:prstGeom prst="rect">
            <a:avLst/>
          </a:prstGeom>
          <a:solidFill>
            <a:srgbClr val="00B6F0"/>
          </a:solidFill>
          <a:ln>
            <a:solidFill>
              <a:srgbClr val="00B6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14D92"/>
                </a:solidFill>
                <a:latin typeface="Arial Black" panose="020B0A04020102020204" pitchFamily="34" charset="0"/>
              </a:rPr>
              <a:t>$179</a:t>
            </a:r>
          </a:p>
        </p:txBody>
      </p:sp>
    </p:spTree>
    <p:extLst>
      <p:ext uri="{BB962C8B-B14F-4D97-AF65-F5344CB8AC3E}">
        <p14:creationId xmlns:p14="http://schemas.microsoft.com/office/powerpoint/2010/main" val="2013106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9A69C75F-6AD6-4F41-A7C0-645E86C3AD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14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4397F6-9AF6-C047-A39A-37C4B5E6D2BA}"/>
              </a:ext>
            </a:extLst>
          </p:cNvPr>
          <p:cNvSpPr/>
          <p:nvPr/>
        </p:nvSpPr>
        <p:spPr>
          <a:xfrm rot="16200000">
            <a:off x="8338001" y="3041634"/>
            <a:ext cx="6954544" cy="753458"/>
          </a:xfrm>
          <a:prstGeom prst="rect">
            <a:avLst/>
          </a:prstGeom>
          <a:solidFill>
            <a:srgbClr val="4DA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entagon 14">
            <a:extLst>
              <a:ext uri="{FF2B5EF4-FFF2-40B4-BE49-F238E27FC236}">
                <a16:creationId xmlns:a16="http://schemas.microsoft.com/office/drawing/2014/main" id="{949FFC40-8EE3-234E-B515-C9ECD074B91D}"/>
              </a:ext>
            </a:extLst>
          </p:cNvPr>
          <p:cNvSpPr/>
          <p:nvPr/>
        </p:nvSpPr>
        <p:spPr>
          <a:xfrm>
            <a:off x="-292624" y="42696"/>
            <a:ext cx="8697260" cy="6864128"/>
          </a:xfrm>
          <a:custGeom>
            <a:avLst/>
            <a:gdLst>
              <a:gd name="connsiteX0" fmla="*/ 0 w 1320800"/>
              <a:gd name="connsiteY0" fmla="*/ 0 h 2425700"/>
              <a:gd name="connsiteX1" fmla="*/ 660400 w 1320800"/>
              <a:gd name="connsiteY1" fmla="*/ 0 h 2425700"/>
              <a:gd name="connsiteX2" fmla="*/ 1320800 w 1320800"/>
              <a:gd name="connsiteY2" fmla="*/ 1212850 h 2425700"/>
              <a:gd name="connsiteX3" fmla="*/ 660400 w 1320800"/>
              <a:gd name="connsiteY3" fmla="*/ 2425700 h 2425700"/>
              <a:gd name="connsiteX4" fmla="*/ 0 w 1320800"/>
              <a:gd name="connsiteY4" fmla="*/ 2425700 h 2425700"/>
              <a:gd name="connsiteX5" fmla="*/ 0 w 1320800"/>
              <a:gd name="connsiteY5" fmla="*/ 0 h 2425700"/>
              <a:gd name="connsiteX0" fmla="*/ 0 w 1320800"/>
              <a:gd name="connsiteY0" fmla="*/ 0 h 2425700"/>
              <a:gd name="connsiteX1" fmla="*/ 908879 w 1320800"/>
              <a:gd name="connsiteY1" fmla="*/ 9939 h 2425700"/>
              <a:gd name="connsiteX2" fmla="*/ 1320800 w 1320800"/>
              <a:gd name="connsiteY2" fmla="*/ 1212850 h 2425700"/>
              <a:gd name="connsiteX3" fmla="*/ 660400 w 1320800"/>
              <a:gd name="connsiteY3" fmla="*/ 2425700 h 2425700"/>
              <a:gd name="connsiteX4" fmla="*/ 0 w 1320800"/>
              <a:gd name="connsiteY4" fmla="*/ 2425700 h 2425700"/>
              <a:gd name="connsiteX5" fmla="*/ 0 w 1320800"/>
              <a:gd name="connsiteY5" fmla="*/ 0 h 2425700"/>
              <a:gd name="connsiteX0" fmla="*/ 0 w 1320800"/>
              <a:gd name="connsiteY0" fmla="*/ 0 h 2425700"/>
              <a:gd name="connsiteX1" fmla="*/ 908879 w 1320800"/>
              <a:gd name="connsiteY1" fmla="*/ 9939 h 2425700"/>
              <a:gd name="connsiteX2" fmla="*/ 1320800 w 1320800"/>
              <a:gd name="connsiteY2" fmla="*/ 1212850 h 2425700"/>
              <a:gd name="connsiteX3" fmla="*/ 898939 w 1320800"/>
              <a:gd name="connsiteY3" fmla="*/ 2425700 h 2425700"/>
              <a:gd name="connsiteX4" fmla="*/ 0 w 1320800"/>
              <a:gd name="connsiteY4" fmla="*/ 2425700 h 2425700"/>
              <a:gd name="connsiteX5" fmla="*/ 0 w 1320800"/>
              <a:gd name="connsiteY5" fmla="*/ 0 h 2425700"/>
              <a:gd name="connsiteX0" fmla="*/ 0 w 1320800"/>
              <a:gd name="connsiteY0" fmla="*/ 601 h 2426301"/>
              <a:gd name="connsiteX1" fmla="*/ 908879 w 1320800"/>
              <a:gd name="connsiteY1" fmla="*/ 0 h 2426301"/>
              <a:gd name="connsiteX2" fmla="*/ 1320800 w 1320800"/>
              <a:gd name="connsiteY2" fmla="*/ 1213451 h 2426301"/>
              <a:gd name="connsiteX3" fmla="*/ 898939 w 1320800"/>
              <a:gd name="connsiteY3" fmla="*/ 2426301 h 2426301"/>
              <a:gd name="connsiteX4" fmla="*/ 0 w 1320800"/>
              <a:gd name="connsiteY4" fmla="*/ 2426301 h 2426301"/>
              <a:gd name="connsiteX5" fmla="*/ 0 w 1320800"/>
              <a:gd name="connsiteY5" fmla="*/ 601 h 2426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800" h="2426301">
                <a:moveTo>
                  <a:pt x="0" y="601"/>
                </a:moveTo>
                <a:lnTo>
                  <a:pt x="908879" y="0"/>
                </a:lnTo>
                <a:lnTo>
                  <a:pt x="1320800" y="1213451"/>
                </a:lnTo>
                <a:lnTo>
                  <a:pt x="898939" y="2426301"/>
                </a:lnTo>
                <a:lnTo>
                  <a:pt x="0" y="2426301"/>
                </a:lnTo>
                <a:lnTo>
                  <a:pt x="0" y="601"/>
                </a:lnTo>
                <a:close/>
              </a:path>
            </a:pathLst>
          </a:custGeom>
          <a:solidFill>
            <a:srgbClr val="29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2B35C6-E904-A94E-A383-B84494A0AEAD}"/>
              </a:ext>
            </a:extLst>
          </p:cNvPr>
          <p:cNvSpPr/>
          <p:nvPr/>
        </p:nvSpPr>
        <p:spPr>
          <a:xfrm>
            <a:off x="350912" y="808481"/>
            <a:ext cx="5041483" cy="257423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Proxima Nova Light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GET A HUGE HEAD START </a:t>
            </a:r>
            <a:r>
              <a:rPr lang="en-US" sz="5400" b="1" dirty="0">
                <a:solidFill>
                  <a:schemeClr val="bg1"/>
                </a:solidFill>
                <a:latin typeface="Proxima Nova Extrabold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ON COLLEGE.</a:t>
            </a:r>
            <a:endParaRPr lang="en-US" sz="5400" b="1" dirty="0">
              <a:solidFill>
                <a:schemeClr val="bg1"/>
              </a:solidFill>
              <a:latin typeface="Proxima Nova Extrabold" panose="0200050603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C3A028-21AE-5E42-98EF-ABA033B161BE}"/>
              </a:ext>
            </a:extLst>
          </p:cNvPr>
          <p:cNvSpPr txBox="1"/>
          <p:nvPr/>
        </p:nvSpPr>
        <p:spPr>
          <a:xfrm>
            <a:off x="171451" y="3646925"/>
            <a:ext cx="6775182" cy="15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  <a:latin typeface="Proxima Nova Rg" panose="02000506030000020004" pitchFamily="2" charset="0"/>
              </a:rPr>
              <a:t>• Earn college credit and meet high school requirements simultaneously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  <a:latin typeface="Proxima Nova Rg" panose="02000506030000020004" pitchFamily="2" charset="0"/>
              </a:rPr>
              <a:t>• Knock out core college classes now, while in high school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  <a:latin typeface="Proxima Nova Rg" panose="02000506030000020004" pitchFamily="2" charset="0"/>
              </a:rPr>
              <a:t>• Tap into grants and scholarships to help cover costs 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  <a:latin typeface="Proxima Nova Rg" panose="02000506030000020004" pitchFamily="2" charset="0"/>
              </a:rPr>
              <a:t>• Enjoy automatic admission to the UofM after high school graduation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20FCDE6-87D5-D440-A6ED-CFFC2543B1AC}"/>
              </a:ext>
            </a:extLst>
          </p:cNvPr>
          <p:cNvGrpSpPr/>
          <p:nvPr/>
        </p:nvGrpSpPr>
        <p:grpSpPr>
          <a:xfrm>
            <a:off x="-287078" y="6170235"/>
            <a:ext cx="13486185" cy="6858000"/>
            <a:chOff x="-287078" y="6170235"/>
            <a:chExt cx="13486185" cy="6858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6C5190E-DD11-2F40-A7ED-3E6C09E93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-287078" y="6170235"/>
              <a:ext cx="6858000" cy="6858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2B742B3-AB0B-7A4F-B67F-51F8DC060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6341107" y="6170235"/>
              <a:ext cx="6858000" cy="6858000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12FD4D4-77C6-504E-AE73-9227E24DEF9C}"/>
              </a:ext>
            </a:extLst>
          </p:cNvPr>
          <p:cNvSpPr/>
          <p:nvPr/>
        </p:nvSpPr>
        <p:spPr>
          <a:xfrm>
            <a:off x="459562" y="3341527"/>
            <a:ext cx="4384288" cy="45719"/>
          </a:xfrm>
          <a:prstGeom prst="rect">
            <a:avLst/>
          </a:prstGeom>
          <a:solidFill>
            <a:srgbClr val="4DA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2BAC14-2928-344D-9D9F-16EA71082126}"/>
              </a:ext>
            </a:extLst>
          </p:cNvPr>
          <p:cNvGrpSpPr/>
          <p:nvPr/>
        </p:nvGrpSpPr>
        <p:grpSpPr>
          <a:xfrm>
            <a:off x="7054214" y="-21275"/>
            <a:ext cx="4618567" cy="6879275"/>
            <a:chOff x="1971260" y="407504"/>
            <a:chExt cx="4124740" cy="614372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F449F32-3F74-9E43-B194-81944A034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81669" y="407504"/>
              <a:ext cx="2014331" cy="3021496"/>
            </a:xfrm>
            <a:prstGeom prst="rect">
              <a:avLst/>
            </a:prstGeom>
          </p:spPr>
        </p:pic>
        <p:pic>
          <p:nvPicPr>
            <p:cNvPr id="8" name="Picture 7" descr="A person sitting on a bench&#10;&#10;Description automatically generated">
              <a:extLst>
                <a:ext uri="{FF2B5EF4-FFF2-40B4-BE49-F238E27FC236}">
                  <a16:creationId xmlns:a16="http://schemas.microsoft.com/office/drawing/2014/main" id="{7A5C4DC7-6EC0-9248-A4C9-536252235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1260" y="1421296"/>
              <a:ext cx="2014331" cy="302149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C03CF2-CD55-6249-B0E2-FDE10D1D5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81668" y="3529735"/>
              <a:ext cx="2014331" cy="30214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288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entagon 14">
            <a:extLst>
              <a:ext uri="{FF2B5EF4-FFF2-40B4-BE49-F238E27FC236}">
                <a16:creationId xmlns:a16="http://schemas.microsoft.com/office/drawing/2014/main" id="{8F784893-A436-4742-BECE-40B497D0AA8C}"/>
              </a:ext>
            </a:extLst>
          </p:cNvPr>
          <p:cNvSpPr/>
          <p:nvPr/>
        </p:nvSpPr>
        <p:spPr>
          <a:xfrm rot="10800000">
            <a:off x="5549043" y="0"/>
            <a:ext cx="7870635" cy="6864128"/>
          </a:xfrm>
          <a:custGeom>
            <a:avLst/>
            <a:gdLst>
              <a:gd name="connsiteX0" fmla="*/ 0 w 1320800"/>
              <a:gd name="connsiteY0" fmla="*/ 0 h 2425700"/>
              <a:gd name="connsiteX1" fmla="*/ 660400 w 1320800"/>
              <a:gd name="connsiteY1" fmla="*/ 0 h 2425700"/>
              <a:gd name="connsiteX2" fmla="*/ 1320800 w 1320800"/>
              <a:gd name="connsiteY2" fmla="*/ 1212850 h 2425700"/>
              <a:gd name="connsiteX3" fmla="*/ 660400 w 1320800"/>
              <a:gd name="connsiteY3" fmla="*/ 2425700 h 2425700"/>
              <a:gd name="connsiteX4" fmla="*/ 0 w 1320800"/>
              <a:gd name="connsiteY4" fmla="*/ 2425700 h 2425700"/>
              <a:gd name="connsiteX5" fmla="*/ 0 w 1320800"/>
              <a:gd name="connsiteY5" fmla="*/ 0 h 2425700"/>
              <a:gd name="connsiteX0" fmla="*/ 0 w 1320800"/>
              <a:gd name="connsiteY0" fmla="*/ 0 h 2425700"/>
              <a:gd name="connsiteX1" fmla="*/ 908879 w 1320800"/>
              <a:gd name="connsiteY1" fmla="*/ 9939 h 2425700"/>
              <a:gd name="connsiteX2" fmla="*/ 1320800 w 1320800"/>
              <a:gd name="connsiteY2" fmla="*/ 1212850 h 2425700"/>
              <a:gd name="connsiteX3" fmla="*/ 660400 w 1320800"/>
              <a:gd name="connsiteY3" fmla="*/ 2425700 h 2425700"/>
              <a:gd name="connsiteX4" fmla="*/ 0 w 1320800"/>
              <a:gd name="connsiteY4" fmla="*/ 2425700 h 2425700"/>
              <a:gd name="connsiteX5" fmla="*/ 0 w 1320800"/>
              <a:gd name="connsiteY5" fmla="*/ 0 h 2425700"/>
              <a:gd name="connsiteX0" fmla="*/ 0 w 1320800"/>
              <a:gd name="connsiteY0" fmla="*/ 0 h 2425700"/>
              <a:gd name="connsiteX1" fmla="*/ 908879 w 1320800"/>
              <a:gd name="connsiteY1" fmla="*/ 9939 h 2425700"/>
              <a:gd name="connsiteX2" fmla="*/ 1320800 w 1320800"/>
              <a:gd name="connsiteY2" fmla="*/ 1212850 h 2425700"/>
              <a:gd name="connsiteX3" fmla="*/ 898939 w 1320800"/>
              <a:gd name="connsiteY3" fmla="*/ 2425700 h 2425700"/>
              <a:gd name="connsiteX4" fmla="*/ 0 w 1320800"/>
              <a:gd name="connsiteY4" fmla="*/ 2425700 h 2425700"/>
              <a:gd name="connsiteX5" fmla="*/ 0 w 1320800"/>
              <a:gd name="connsiteY5" fmla="*/ 0 h 2425700"/>
              <a:gd name="connsiteX0" fmla="*/ 0 w 1320800"/>
              <a:gd name="connsiteY0" fmla="*/ 601 h 2426301"/>
              <a:gd name="connsiteX1" fmla="*/ 908879 w 1320800"/>
              <a:gd name="connsiteY1" fmla="*/ 0 h 2426301"/>
              <a:gd name="connsiteX2" fmla="*/ 1320800 w 1320800"/>
              <a:gd name="connsiteY2" fmla="*/ 1213451 h 2426301"/>
              <a:gd name="connsiteX3" fmla="*/ 898939 w 1320800"/>
              <a:gd name="connsiteY3" fmla="*/ 2426301 h 2426301"/>
              <a:gd name="connsiteX4" fmla="*/ 0 w 1320800"/>
              <a:gd name="connsiteY4" fmla="*/ 2426301 h 2426301"/>
              <a:gd name="connsiteX5" fmla="*/ 0 w 1320800"/>
              <a:gd name="connsiteY5" fmla="*/ 601 h 2426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800" h="2426301">
                <a:moveTo>
                  <a:pt x="0" y="601"/>
                </a:moveTo>
                <a:lnTo>
                  <a:pt x="908879" y="0"/>
                </a:lnTo>
                <a:lnTo>
                  <a:pt x="1320800" y="1213451"/>
                </a:lnTo>
                <a:lnTo>
                  <a:pt x="898939" y="2426301"/>
                </a:lnTo>
                <a:lnTo>
                  <a:pt x="0" y="2426301"/>
                </a:lnTo>
                <a:lnTo>
                  <a:pt x="0" y="601"/>
                </a:lnTo>
                <a:close/>
              </a:path>
            </a:pathLst>
          </a:custGeom>
          <a:solidFill>
            <a:srgbClr val="29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5F57EC-AD41-774D-A255-4DE684ADE65F}"/>
              </a:ext>
            </a:extLst>
          </p:cNvPr>
          <p:cNvSpPr txBox="1"/>
          <p:nvPr/>
        </p:nvSpPr>
        <p:spPr>
          <a:xfrm>
            <a:off x="387927" y="2927062"/>
            <a:ext cx="4032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300" dirty="0">
                <a:solidFill>
                  <a:srgbClr val="1B498B"/>
                </a:solidFill>
                <a:latin typeface="Proxima Nova Black" panose="02000506030000020004" pitchFamily="2" charset="0"/>
              </a:rPr>
              <a:t>CURRICULUM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EFE05D-3E05-934F-B3CB-813CA648EA33}"/>
              </a:ext>
            </a:extLst>
          </p:cNvPr>
          <p:cNvSpPr txBox="1"/>
          <p:nvPr/>
        </p:nvSpPr>
        <p:spPr>
          <a:xfrm>
            <a:off x="7257433" y="1597058"/>
            <a:ext cx="388091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Proxima Nova Rg" panose="02000506030000020004" pitchFamily="2" charset="0"/>
              </a:rPr>
              <a:t>Courses are identical to those taught at UofM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Proxima Nova Rg" panose="02000506030000020004" pitchFamily="2" charset="0"/>
              </a:rPr>
              <a:t>Rigor and reputation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Proxima Nova Rg" panose="02000506030000020004" pitchFamily="2" charset="0"/>
              </a:rPr>
              <a:t>Receive a letter grade at completion to be awarded credit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Proxima Nova Rg" panose="02000506030000020004" pitchFamily="2" charset="0"/>
              </a:rPr>
              <a:t>This isn’t a test-based program like AP (advancement placement)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Proxima Nova Rg" panose="02000506030000020004" pitchFamily="2" charset="0"/>
              </a:rPr>
              <a:t>Option to transfer earned credit to other U.S. colleges*</a:t>
            </a:r>
          </a:p>
          <a:p>
            <a:r>
              <a:rPr lang="en-US" dirty="0">
                <a:solidFill>
                  <a:schemeClr val="bg1"/>
                </a:solidFill>
                <a:latin typeface="Proxima Nova Rg" panose="02000506030000020004" pitchFamily="2" charset="0"/>
              </a:rPr>
              <a:t> </a:t>
            </a:r>
          </a:p>
          <a:p>
            <a:r>
              <a:rPr lang="en-US" dirty="0">
                <a:solidFill>
                  <a:schemeClr val="bg1"/>
                </a:solidFill>
                <a:latin typeface="Proxima Nova Rg" panose="02000506030000020004" pitchFamily="2" charset="0"/>
              </a:rPr>
              <a:t>*Check policies with </a:t>
            </a:r>
            <a:br>
              <a:rPr lang="en-US" dirty="0">
                <a:solidFill>
                  <a:schemeClr val="bg1"/>
                </a:solidFill>
                <a:latin typeface="Proxima Nova Rg" panose="02000506030000020004" pitchFamily="2" charset="0"/>
              </a:rPr>
            </a:br>
            <a:r>
              <a:rPr lang="en-US" dirty="0">
                <a:solidFill>
                  <a:schemeClr val="bg1"/>
                </a:solidFill>
                <a:latin typeface="Proxima Nova Rg" panose="02000506030000020004" pitchFamily="2" charset="0"/>
              </a:rPr>
              <a:t>postsecondary institutions </a:t>
            </a:r>
          </a:p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0B4E7D-A9D7-3B43-9E4A-FB4B1E671597}"/>
              </a:ext>
            </a:extLst>
          </p:cNvPr>
          <p:cNvSpPr txBox="1"/>
          <p:nvPr/>
        </p:nvSpPr>
        <p:spPr>
          <a:xfrm>
            <a:off x="2397760" y="3443718"/>
            <a:ext cx="3077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300" dirty="0">
                <a:solidFill>
                  <a:srgbClr val="1B498B"/>
                </a:solidFill>
                <a:latin typeface="Proxima Nova Semibold" panose="02000506030000020004" pitchFamily="2" charset="0"/>
              </a:rPr>
              <a:t>SYLLABUS</a:t>
            </a:r>
            <a:r>
              <a:rPr lang="en-US" b="1" spc="300" dirty="0">
                <a:solidFill>
                  <a:srgbClr val="1B498B"/>
                </a:solidFill>
                <a:latin typeface="Proxima Nova Semibold" panose="02000506030000020004" pitchFamily="2" charset="0"/>
              </a:rPr>
              <a:t>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D3504DC-AEF7-9A49-82B5-E2378196C1CF}"/>
              </a:ext>
            </a:extLst>
          </p:cNvPr>
          <p:cNvSpPr/>
          <p:nvPr/>
        </p:nvSpPr>
        <p:spPr>
          <a:xfrm>
            <a:off x="4405766" y="3056604"/>
            <a:ext cx="369332" cy="369332"/>
          </a:xfrm>
          <a:prstGeom prst="ellipse">
            <a:avLst/>
          </a:prstGeom>
          <a:solidFill>
            <a:srgbClr val="4DA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Proxima Nova Rg" panose="02000506030000020004" pitchFamily="2" charset="0"/>
              </a:rPr>
              <a:t>+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CCD7B6-CB34-AB41-83F8-9EDE22152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8861" y="-14589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44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70AD172-D88F-AC44-ADA2-3B047C8D8CAD}"/>
              </a:ext>
            </a:extLst>
          </p:cNvPr>
          <p:cNvSpPr/>
          <p:nvPr/>
        </p:nvSpPr>
        <p:spPr>
          <a:xfrm>
            <a:off x="5344519" y="313650"/>
            <a:ext cx="62937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1B498B"/>
                </a:solidFill>
                <a:latin typeface="Proxima Nova Rg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UofM’s Dual Enrollment </a:t>
            </a:r>
            <a:br>
              <a:rPr lang="en-US" sz="3200" b="1" dirty="0">
                <a:solidFill>
                  <a:srgbClr val="1B498B"/>
                </a:solidFill>
                <a:latin typeface="Proxima Nova Rg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1B498B"/>
                </a:solidFill>
                <a:latin typeface="Proxima Nova Rg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Program Admissions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D67CE4-F377-AE48-B786-DF2FE2F4281E}"/>
              </a:ext>
            </a:extLst>
          </p:cNvPr>
          <p:cNvSpPr/>
          <p:nvPr/>
        </p:nvSpPr>
        <p:spPr>
          <a:xfrm>
            <a:off x="5344519" y="1527982"/>
            <a:ext cx="668492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B498B"/>
                </a:solidFill>
                <a:latin typeface="Proxima Nova Rg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To be accepted in UofM’s Dual Enrollment Program, applicants must have the following scores or higher:</a:t>
            </a:r>
          </a:p>
          <a:p>
            <a:r>
              <a:rPr lang="en-US" dirty="0">
                <a:solidFill>
                  <a:srgbClr val="1B498B"/>
                </a:solidFill>
                <a:latin typeface="Proxima Nova Rg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>
                <a:solidFill>
                  <a:srgbClr val="1B498B"/>
                </a:solidFill>
                <a:latin typeface="Proxima Nova Rg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19 ACT composite score</a:t>
            </a:r>
          </a:p>
          <a:p>
            <a:pPr lvl="1"/>
            <a:r>
              <a:rPr lang="en-US" dirty="0">
                <a:solidFill>
                  <a:srgbClr val="1B498B"/>
                </a:solidFill>
                <a:latin typeface="Proxima Nova Rg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18 English sub-score </a:t>
            </a:r>
            <a:r>
              <a:rPr lang="en-US" i="1" dirty="0">
                <a:solidFill>
                  <a:srgbClr val="1B498B"/>
                </a:solidFill>
                <a:latin typeface="Proxima Nova Rg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for students taking English Comp</a:t>
            </a:r>
            <a:endParaRPr lang="en-US" dirty="0">
              <a:solidFill>
                <a:srgbClr val="1B498B"/>
              </a:solidFill>
              <a:latin typeface="Proxima Nova Rg" panose="0200050603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solidFill>
                  <a:srgbClr val="1B498B"/>
                </a:solidFill>
                <a:latin typeface="Proxima Nova Rg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18 math sub-score </a:t>
            </a:r>
            <a:r>
              <a:rPr lang="en-US" i="1" dirty="0">
                <a:solidFill>
                  <a:srgbClr val="1B498B"/>
                </a:solidFill>
                <a:latin typeface="Proxima Nova Rg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for students enrolling in MATH 1710</a:t>
            </a:r>
          </a:p>
          <a:p>
            <a:pPr lvl="1"/>
            <a:r>
              <a:rPr lang="en-US" dirty="0">
                <a:solidFill>
                  <a:srgbClr val="1B498B"/>
                </a:solidFill>
                <a:latin typeface="Proxima Nova Rg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en-US" i="1" dirty="0">
                <a:solidFill>
                  <a:srgbClr val="1B498B"/>
                </a:solidFill>
                <a:latin typeface="Proxima Nova Rg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1B498B"/>
                </a:solidFill>
                <a:latin typeface="Proxima Nova Rg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math sub-score </a:t>
            </a:r>
            <a:r>
              <a:rPr lang="en-US" i="1" dirty="0">
                <a:solidFill>
                  <a:srgbClr val="1B498B"/>
                </a:solidFill>
                <a:latin typeface="Proxima Nova Rg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for students enrolling in MATH 1530</a:t>
            </a:r>
            <a:endParaRPr lang="en-US" dirty="0">
              <a:solidFill>
                <a:srgbClr val="1B498B"/>
              </a:solidFill>
              <a:latin typeface="Proxima Nova Rg" panose="0200050603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1B498B"/>
                </a:solidFill>
                <a:latin typeface="Proxima Nova Rg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100 admissions index score</a:t>
            </a:r>
          </a:p>
          <a:p>
            <a:endParaRPr lang="en-US" dirty="0">
              <a:solidFill>
                <a:srgbClr val="1B498B"/>
              </a:solidFill>
              <a:latin typeface="Proxima Nova Rg" panose="0200050603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1B498B"/>
                </a:solidFill>
                <a:latin typeface="Proxima Nova Rg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Your high school GPA multiplied by 30, plus your composite ACT </a:t>
            </a:r>
          </a:p>
          <a:p>
            <a:r>
              <a:rPr lang="en-US" dirty="0">
                <a:solidFill>
                  <a:srgbClr val="1B498B"/>
                </a:solidFill>
                <a:latin typeface="Proxima Nova Rg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Example: HS GPA of 2.85 x 30 = 85.5 + 19 ACT = 104.5 admissions index score</a:t>
            </a:r>
          </a:p>
          <a:p>
            <a:r>
              <a:rPr lang="en-US" dirty="0">
                <a:solidFill>
                  <a:srgbClr val="1B498B"/>
                </a:solidFill>
                <a:latin typeface="Proxima Nova Rg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b="1" dirty="0">
                <a:solidFill>
                  <a:srgbClr val="1B498B"/>
                </a:solidFill>
                <a:latin typeface="Proxima Nova Rg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Applications are online at </a:t>
            </a:r>
            <a:r>
              <a:rPr lang="en-US" b="1" dirty="0" err="1">
                <a:solidFill>
                  <a:srgbClr val="1B498B"/>
                </a:solidFill>
                <a:latin typeface="Proxima Nova Rg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memphis.edu</a:t>
            </a:r>
            <a:r>
              <a:rPr lang="en-US" b="1" dirty="0">
                <a:solidFill>
                  <a:srgbClr val="1B498B"/>
                </a:solidFill>
                <a:latin typeface="Proxima Nova Rg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b="1" dirty="0" err="1">
                <a:solidFill>
                  <a:srgbClr val="1B498B"/>
                </a:solidFill>
                <a:latin typeface="Proxima Nova Rg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dualenrollment</a:t>
            </a:r>
            <a:endParaRPr lang="en-US" dirty="0">
              <a:solidFill>
                <a:srgbClr val="1B498B"/>
              </a:solidFill>
              <a:latin typeface="Proxima Nova Rg" panose="0200050603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1B498B"/>
                </a:solidFill>
                <a:latin typeface="Proxima Nova Rg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solidFill>
                <a:srgbClr val="1B498B"/>
              </a:solidFill>
              <a:latin typeface="Proxima Nova Rg" panose="0200050603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1B498B"/>
                </a:solidFill>
                <a:latin typeface="Proxima Nova Rg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All eligible students must also submit the</a:t>
            </a:r>
            <a:br>
              <a:rPr lang="en-US" b="1" dirty="0">
                <a:solidFill>
                  <a:srgbClr val="1B498B"/>
                </a:solidFill>
                <a:latin typeface="Proxima Nova Rg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1B498B"/>
                </a:solidFill>
                <a:latin typeface="Proxima Nova Rg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TSAC Dual Enrollment Grant Application each year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30FE82-21E5-FA4F-B1DB-1D2BCFE47E8E}"/>
              </a:ext>
            </a:extLst>
          </p:cNvPr>
          <p:cNvSpPr/>
          <p:nvPr/>
        </p:nvSpPr>
        <p:spPr>
          <a:xfrm>
            <a:off x="0" y="6293116"/>
            <a:ext cx="5078413" cy="564884"/>
          </a:xfrm>
          <a:prstGeom prst="rect">
            <a:avLst/>
          </a:prstGeom>
          <a:solidFill>
            <a:srgbClr val="0941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7611F1-C8C7-3745-82E2-917BC617726C}"/>
              </a:ext>
            </a:extLst>
          </p:cNvPr>
          <p:cNvSpPr/>
          <p:nvPr/>
        </p:nvSpPr>
        <p:spPr>
          <a:xfrm>
            <a:off x="5078412" y="6293116"/>
            <a:ext cx="7113587" cy="56488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3AC90C9D-3BFD-C34E-8B50-8D80BD817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51737" y="0"/>
            <a:ext cx="7530148" cy="629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98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71C70E-9BC6-274E-BD35-7EC12E7E0717}"/>
              </a:ext>
            </a:extLst>
          </p:cNvPr>
          <p:cNvSpPr/>
          <p:nvPr/>
        </p:nvSpPr>
        <p:spPr>
          <a:xfrm>
            <a:off x="0" y="1"/>
            <a:ext cx="12192000" cy="1181782"/>
          </a:xfrm>
          <a:prstGeom prst="rect">
            <a:avLst/>
          </a:prstGeom>
          <a:solidFill>
            <a:srgbClr val="2042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A9C5B09-D078-1A48-8FF7-2C4AE9C8B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6654" y="75555"/>
            <a:ext cx="8538692" cy="107986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roxima Nova Black" panose="02000506030000020004" pitchFamily="2" charset="0"/>
              </a:rPr>
              <a:t>Madison Academic Course Offerings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424FD1-F286-D043-B357-D85039FE81F3}"/>
              </a:ext>
            </a:extLst>
          </p:cNvPr>
          <p:cNvSpPr txBox="1"/>
          <p:nvPr/>
        </p:nvSpPr>
        <p:spPr>
          <a:xfrm>
            <a:off x="623526" y="1501915"/>
            <a:ext cx="5323841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1B498B"/>
                </a:solidFill>
                <a:latin typeface="Proxima Nova Rg" panose="02000506030000020004" pitchFamily="2" charset="0"/>
              </a:rPr>
              <a:t>English</a:t>
            </a:r>
            <a:r>
              <a:rPr lang="en-US" b="1" dirty="0">
                <a:solidFill>
                  <a:srgbClr val="1B498B"/>
                </a:solidFill>
                <a:latin typeface="Proxima Nova Rg" panose="02000506030000020004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1B498B"/>
                </a:solidFill>
                <a:latin typeface="Proxima Nova Rg" panose="02000506030000020004" pitchFamily="2" charset="0"/>
              </a:rPr>
              <a:t>English Composition 1 (ENGL 1010)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1B498B"/>
                </a:solidFill>
                <a:latin typeface="Proxima Nova Rg" panose="02000506030000020004" pitchFamily="2" charset="0"/>
              </a:rPr>
              <a:t>English Composition 2 (ENGL 1020)*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1B498B"/>
                </a:solidFill>
                <a:latin typeface="Proxima Nova Rg" panose="02000506030000020004" pitchFamily="2" charset="0"/>
              </a:rPr>
              <a:t>Literary Heritage (ENGL 2201)*</a:t>
            </a:r>
          </a:p>
          <a:p>
            <a:pPr>
              <a:lnSpc>
                <a:spcPct val="150000"/>
              </a:lnSpc>
            </a:pPr>
            <a:endParaRPr lang="en-US" b="1" dirty="0">
              <a:solidFill>
                <a:srgbClr val="1B498B"/>
              </a:solidFill>
              <a:latin typeface="Proxima Nova Rg" panose="0200050603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1B498B"/>
                </a:solidFill>
                <a:latin typeface="Proxima Nova Rg" panose="02000506030000020004" pitchFamily="2" charset="0"/>
              </a:rPr>
              <a:t>Math</a:t>
            </a:r>
            <a:endParaRPr lang="en-US" b="1" dirty="0">
              <a:solidFill>
                <a:srgbClr val="1B498B"/>
              </a:solidFill>
              <a:latin typeface="Proxima Nova Rg" panose="0200050603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1B498B"/>
                </a:solidFill>
                <a:latin typeface="Proxima Nova Rg" panose="02000506030000020004" pitchFamily="2" charset="0"/>
              </a:rPr>
              <a:t>Trigonometry (MATH 1720)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1B498B"/>
                </a:solidFill>
                <a:latin typeface="Proxima Nova Rg" panose="02000506030000020004" pitchFamily="2" charset="0"/>
              </a:rPr>
              <a:t>Probability/ Statistics (MATH 1530)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1B498B"/>
                </a:solidFill>
                <a:latin typeface="Proxima Nova Rg" panose="02000506030000020004" pitchFamily="2" charset="0"/>
              </a:rPr>
              <a:t> </a:t>
            </a:r>
          </a:p>
          <a:p>
            <a:endParaRPr lang="en-US" dirty="0">
              <a:solidFill>
                <a:srgbClr val="1B498B"/>
              </a:solidFill>
              <a:latin typeface="Proxima Nova Rg" panose="02000506030000020004" pitchFamily="2" charset="0"/>
            </a:endParaRPr>
          </a:p>
          <a:p>
            <a:endParaRPr lang="en-US" dirty="0">
              <a:solidFill>
                <a:srgbClr val="1B498B"/>
              </a:solidFill>
              <a:latin typeface="Proxima Nova Rg" panose="0200050603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28B321-3937-5C45-BFF5-13EB484FBF8A}"/>
              </a:ext>
            </a:extLst>
          </p:cNvPr>
          <p:cNvSpPr/>
          <p:nvPr/>
        </p:nvSpPr>
        <p:spPr>
          <a:xfrm>
            <a:off x="623526" y="5442234"/>
            <a:ext cx="3993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1B498B"/>
                </a:solidFill>
                <a:latin typeface="Proxima Nova Rg" panose="02000506030000020004" pitchFamily="2" charset="0"/>
              </a:rPr>
              <a:t>*Additional requirements must be met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F9FDA8-31AA-084A-A02F-63BC9D669EEB}"/>
              </a:ext>
            </a:extLst>
          </p:cNvPr>
          <p:cNvSpPr/>
          <p:nvPr/>
        </p:nvSpPr>
        <p:spPr>
          <a:xfrm rot="5400000">
            <a:off x="4597459" y="3406140"/>
            <a:ext cx="3139321" cy="45719"/>
          </a:xfrm>
          <a:prstGeom prst="rect">
            <a:avLst/>
          </a:prstGeom>
          <a:solidFill>
            <a:srgbClr val="4DA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975B76-E355-4ABC-A0C0-C9C3DF5D340A}"/>
              </a:ext>
            </a:extLst>
          </p:cNvPr>
          <p:cNvSpPr txBox="1"/>
          <p:nvPr/>
        </p:nvSpPr>
        <p:spPr>
          <a:xfrm>
            <a:off x="6519948" y="1501915"/>
            <a:ext cx="5303520" cy="3907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CA" sz="2000" b="1" dirty="0">
                <a:solidFill>
                  <a:srgbClr val="204279"/>
                </a:solidFill>
                <a:latin typeface="Proxima Nova Rg" panose="02000506030000020004"/>
              </a:rPr>
              <a:t>Languages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CA" dirty="0">
                <a:solidFill>
                  <a:srgbClr val="204279"/>
                </a:solidFill>
                <a:latin typeface="Proxima Nova Rg" panose="02000506030000020004"/>
              </a:rPr>
              <a:t>French (FREN 1010/1020)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CA" dirty="0">
                <a:solidFill>
                  <a:srgbClr val="204279"/>
                </a:solidFill>
                <a:latin typeface="Proxima Nova Rg" panose="02000506030000020004"/>
              </a:rPr>
              <a:t>Spanish (SPAN 1010/1020)</a:t>
            </a:r>
          </a:p>
          <a:p>
            <a:pPr marL="0" indent="0">
              <a:lnSpc>
                <a:spcPct val="150000"/>
              </a:lnSpc>
              <a:buNone/>
            </a:pPr>
            <a:endParaRPr lang="en-CA" dirty="0">
              <a:solidFill>
                <a:srgbClr val="204279"/>
              </a:solidFill>
              <a:latin typeface="Proxima Nova Rg" panose="02000506030000020004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CA" sz="2000" b="1" dirty="0">
                <a:solidFill>
                  <a:srgbClr val="204279"/>
                </a:solidFill>
                <a:latin typeface="Proxima Nova Rg" panose="02000506030000020004"/>
              </a:rPr>
              <a:t>History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204279"/>
                </a:solidFill>
                <a:effectLst/>
                <a:latin typeface="Proxima Nova Rg" panose="02000506030000020004"/>
                <a:ea typeface="Calibri" panose="020F0502020204030204" pitchFamily="34" charset="0"/>
              </a:rPr>
              <a:t>US History to 1877 (HIST 2010)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204279"/>
                </a:solidFill>
                <a:effectLst/>
                <a:latin typeface="Proxima Nova Rg" panose="02000506030000020004"/>
                <a:ea typeface="Calibri" panose="020F0502020204030204" pitchFamily="34" charset="0"/>
              </a:rPr>
              <a:t>US History since 1877 (HIST 2020)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>
              <a:solidFill>
                <a:srgbClr val="204279"/>
              </a:solidFill>
              <a:latin typeface="Proxima Nova Rg" panose="02000506030000020004"/>
            </a:endParaRPr>
          </a:p>
          <a:p>
            <a:pPr>
              <a:lnSpc>
                <a:spcPct val="150000"/>
              </a:lnSpc>
            </a:pPr>
            <a:r>
              <a:rPr lang="en-CA" sz="2000" dirty="0">
                <a:solidFill>
                  <a:srgbClr val="204279"/>
                </a:solidFill>
                <a:latin typeface="Proxima Nova Rg" panose="02000506030000020004"/>
              </a:rPr>
              <a:t>Introduction to Psychology (PSYC 1030)</a:t>
            </a:r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7ABCB524-281A-4598-9203-D40E36BEB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18" y="5931974"/>
            <a:ext cx="6040581" cy="92602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2CFD7F6-BB98-488F-B4A0-2CE2165553CC}"/>
              </a:ext>
            </a:extLst>
          </p:cNvPr>
          <p:cNvSpPr/>
          <p:nvPr/>
        </p:nvSpPr>
        <p:spPr>
          <a:xfrm>
            <a:off x="0" y="5931974"/>
            <a:ext cx="6189979" cy="92602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417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2C73BAF-72A7-7648-A8B4-969B782B5F09}"/>
              </a:ext>
            </a:extLst>
          </p:cNvPr>
          <p:cNvSpPr/>
          <p:nvPr/>
        </p:nvSpPr>
        <p:spPr>
          <a:xfrm>
            <a:off x="548640" y="534541"/>
            <a:ext cx="503936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1B498B"/>
                </a:solidFill>
                <a:latin typeface="Proxima Nova Rg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en-US" sz="5400" b="1" dirty="0">
                <a:solidFill>
                  <a:srgbClr val="1B498B"/>
                </a:solidFill>
                <a:latin typeface="Proxima Nova Rg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COST</a:t>
            </a:r>
          </a:p>
          <a:p>
            <a:r>
              <a:rPr lang="en-US" dirty="0">
                <a:latin typeface="Proxima Nova Rg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fontAlgn="base"/>
            <a:r>
              <a:rPr lang="en-US" b="1" dirty="0">
                <a:solidFill>
                  <a:srgbClr val="1B498B"/>
                </a:solidFill>
                <a:latin typeface="Proxima Nova Rg" panose="02000506030000020004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Regular tuition</a:t>
            </a:r>
            <a:r>
              <a:rPr lang="en-US" dirty="0">
                <a:solidFill>
                  <a:srgbClr val="1B498B"/>
                </a:solidFill>
                <a:latin typeface="Proxima Nova Rg" panose="02000506030000020004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= </a:t>
            </a:r>
            <a:r>
              <a:rPr lang="en-US">
                <a:solidFill>
                  <a:srgbClr val="1B498B"/>
                </a:solidFill>
                <a:latin typeface="Proxima Nova Rg" panose="02000506030000020004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$419 </a:t>
            </a:r>
            <a:r>
              <a:rPr lang="en-US" dirty="0">
                <a:solidFill>
                  <a:srgbClr val="1B498B"/>
                </a:solidFill>
                <a:latin typeface="Proxima Nova Rg" panose="02000506030000020004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per credit hour </a:t>
            </a:r>
            <a:endParaRPr lang="en-US" dirty="0">
              <a:solidFill>
                <a:srgbClr val="1B498B"/>
              </a:solidFill>
              <a:latin typeface="Proxima Nova Rg" panose="02000506030000020004" pitchFamily="2" charset="0"/>
              <a:ea typeface="Times New Roman" panose="02020603050405020304" pitchFamily="18" charset="0"/>
            </a:endParaRPr>
          </a:p>
          <a:p>
            <a:pPr fontAlgn="base"/>
            <a:r>
              <a:rPr lang="en-US" b="1" dirty="0">
                <a:solidFill>
                  <a:srgbClr val="1B498B"/>
                </a:solidFill>
                <a:latin typeface="Proxima Nova Rg" panose="02000506030000020004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Dual enrollment reduced tuition rate</a:t>
            </a:r>
            <a:r>
              <a:rPr lang="en-US" dirty="0">
                <a:solidFill>
                  <a:srgbClr val="1B498B"/>
                </a:solidFill>
                <a:latin typeface="Proxima Nova Rg" panose="02000506030000020004" pitchFamily="2" charset="0"/>
                <a:ea typeface="Times New Roman" panose="02020603050405020304" pitchFamily="18" charset="0"/>
                <a:cs typeface="Segoe UI" panose="020B0502040204020203" pitchFamily="34" charset="0"/>
              </a:rPr>
              <a:t> = $179 per credit hour </a:t>
            </a:r>
          </a:p>
          <a:p>
            <a:pPr fontAlgn="base"/>
            <a:endParaRPr lang="en-US" dirty="0">
              <a:solidFill>
                <a:srgbClr val="1B498B"/>
              </a:solidFill>
              <a:latin typeface="Proxima Nova Rg" panose="02000506030000020004" pitchFamily="2" charset="0"/>
              <a:ea typeface="Times New Roman" panose="02020603050405020304" pitchFamily="18" charset="0"/>
            </a:endParaRPr>
          </a:p>
          <a:p>
            <a:r>
              <a:rPr lang="en-US" dirty="0">
                <a:solidFill>
                  <a:srgbClr val="1B498B"/>
                </a:solidFill>
                <a:latin typeface="Proxima Nova Rg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b="1" dirty="0">
                <a:solidFill>
                  <a:srgbClr val="1B498B"/>
                </a:solidFill>
                <a:latin typeface="Proxima Nova Rg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TSAC Lottery</a:t>
            </a:r>
            <a:endParaRPr lang="en-US" dirty="0">
              <a:solidFill>
                <a:srgbClr val="1B498B"/>
              </a:solidFill>
              <a:latin typeface="Proxima Nova Rg" panose="0200050603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1B498B"/>
                </a:solidFill>
                <a:latin typeface="Proxima Nova Rg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If eligible for grant or scholarship funds, fees come down drastically.</a:t>
            </a:r>
          </a:p>
          <a:p>
            <a:endParaRPr lang="en-US" dirty="0">
              <a:solidFill>
                <a:srgbClr val="1B498B"/>
              </a:solidFill>
              <a:latin typeface="Proxima Nova Rg" panose="0200050603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1B498B"/>
                </a:solidFill>
                <a:latin typeface="Proxima Nova Rg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Your approximate cost with full TSAC grant funding and UofM institutional grant applied to classes 1-10 (~30 hours) = </a:t>
            </a:r>
            <a:r>
              <a:rPr lang="en-US" b="1" dirty="0">
                <a:solidFill>
                  <a:srgbClr val="1B498B"/>
                </a:solidFill>
                <a:latin typeface="Proxima Nova Rg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$0</a:t>
            </a:r>
            <a:endParaRPr lang="en-US" dirty="0">
              <a:solidFill>
                <a:srgbClr val="1B498B"/>
              </a:solidFill>
              <a:latin typeface="Proxima Nova Rg" panose="0200050603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1B498B"/>
              </a:solidFill>
              <a:latin typeface="Proxima Nova Rg" panose="0200050603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1B498B"/>
                </a:solidFill>
                <a:latin typeface="Proxima Nova Rg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If an in-state, UofM freshman took the exact same courses the cost would be = </a:t>
            </a:r>
            <a:r>
              <a:rPr lang="en-US" b="1" dirty="0">
                <a:solidFill>
                  <a:srgbClr val="1B498B"/>
                </a:solidFill>
                <a:latin typeface="Proxima Nova Rg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$12,570</a:t>
            </a:r>
            <a:r>
              <a:rPr lang="en-US" sz="1050" dirty="0">
                <a:solidFill>
                  <a:srgbClr val="1B498B"/>
                </a:solidFill>
                <a:effectLst/>
                <a:latin typeface="Proxima Nova Rg" panose="0200050603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solidFill>
                <a:srgbClr val="1B498B"/>
              </a:solidFill>
              <a:latin typeface="Proxima Nova Rg" panose="0200050603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D8D521-5F4E-A14F-AE55-2EBA044DB5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719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210BFD-D8C7-834F-A092-3D43AB3DB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20" y="582722"/>
            <a:ext cx="838200" cy="8382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8F5B16D-C698-3D48-8C53-FD2BAE6A916A}"/>
              </a:ext>
            </a:extLst>
          </p:cNvPr>
          <p:cNvSpPr/>
          <p:nvPr/>
        </p:nvSpPr>
        <p:spPr>
          <a:xfrm>
            <a:off x="680720" y="2723348"/>
            <a:ext cx="4384288" cy="45719"/>
          </a:xfrm>
          <a:prstGeom prst="rect">
            <a:avLst/>
          </a:prstGeom>
          <a:solidFill>
            <a:srgbClr val="4DA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C63B5B-A7AE-1D48-A0F9-F962C3D459C4}"/>
              </a:ext>
            </a:extLst>
          </p:cNvPr>
          <p:cNvSpPr/>
          <p:nvPr/>
        </p:nvSpPr>
        <p:spPr>
          <a:xfrm>
            <a:off x="0" y="6293116"/>
            <a:ext cx="5078413" cy="564884"/>
          </a:xfrm>
          <a:prstGeom prst="rect">
            <a:avLst/>
          </a:prstGeom>
          <a:solidFill>
            <a:srgbClr val="0941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6AB742-3CAA-D44F-8047-8747773618CF}"/>
              </a:ext>
            </a:extLst>
          </p:cNvPr>
          <p:cNvSpPr/>
          <p:nvPr/>
        </p:nvSpPr>
        <p:spPr>
          <a:xfrm>
            <a:off x="5078412" y="6293116"/>
            <a:ext cx="7113587" cy="56488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06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ord&#10;&#10;Description automatically generated with medium confidence">
            <a:extLst>
              <a:ext uri="{FF2B5EF4-FFF2-40B4-BE49-F238E27FC236}">
                <a16:creationId xmlns:a16="http://schemas.microsoft.com/office/drawing/2014/main" id="{8EA128D9-8F6F-9D7D-8547-E8D2B76C6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784" y="4284"/>
            <a:ext cx="7754432" cy="68494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20D5E8-5AC7-6719-2E73-D27604C13B62}"/>
              </a:ext>
            </a:extLst>
          </p:cNvPr>
          <p:cNvSpPr/>
          <p:nvPr/>
        </p:nvSpPr>
        <p:spPr>
          <a:xfrm rot="5400000">
            <a:off x="-5111478" y="1638434"/>
            <a:ext cx="12192000" cy="2468523"/>
          </a:xfrm>
          <a:prstGeom prst="rect">
            <a:avLst/>
          </a:prstGeom>
          <a:solidFill>
            <a:srgbClr val="2042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A870B8-5814-DE7A-3154-29C9E82D8E43}"/>
              </a:ext>
            </a:extLst>
          </p:cNvPr>
          <p:cNvSpPr/>
          <p:nvPr/>
        </p:nvSpPr>
        <p:spPr>
          <a:xfrm rot="5400000">
            <a:off x="4963701" y="2292777"/>
            <a:ext cx="12192000" cy="2468523"/>
          </a:xfrm>
          <a:prstGeom prst="rect">
            <a:avLst/>
          </a:prstGeom>
          <a:solidFill>
            <a:srgbClr val="2042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992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4578C634F6274CA48BD329110E967D" ma:contentTypeVersion="10" ma:contentTypeDescription="Create a new document." ma:contentTypeScope="" ma:versionID="4018dfc4c74d0aa9501c2e358b60c426">
  <xsd:schema xmlns:xsd="http://www.w3.org/2001/XMLSchema" xmlns:xs="http://www.w3.org/2001/XMLSchema" xmlns:p="http://schemas.microsoft.com/office/2006/metadata/properties" xmlns:ns1="http://schemas.microsoft.com/sharepoint/v3" xmlns:ns2="183a8488-df86-4e12-bff8-1eabeff248f1" xmlns:ns3="8e12a1a7-2ac3-4f69-8d86-903f1c136a39" targetNamespace="http://schemas.microsoft.com/office/2006/metadata/properties" ma:root="true" ma:fieldsID="261b6a033a3877ddf1b07b851557caf8" ns1:_="" ns2:_="" ns3:_="">
    <xsd:import namespace="http://schemas.microsoft.com/sharepoint/v3"/>
    <xsd:import namespace="183a8488-df86-4e12-bff8-1eabeff248f1"/>
    <xsd:import namespace="8e12a1a7-2ac3-4f69-8d86-903f1c136a3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3a8488-df86-4e12-bff8-1eabeff248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12a1a7-2ac3-4f69-8d86-903f1c136a3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A369718-5DFF-4470-BE4E-2A9474D6183F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20E83554-E9F0-47B3-8455-EA59818DC7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83a8488-df86-4e12-bff8-1eabeff248f1"/>
    <ds:schemaRef ds:uri="8e12a1a7-2ac3-4f69-8d86-903f1c136a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D205E8A-A949-4D96-9EEA-11C515441CC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</TotalTime>
  <Words>411</Words>
  <Application>Microsoft Office PowerPoint</Application>
  <PresentationFormat>Widescreen</PresentationFormat>
  <Paragraphs>67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Mission Gothic Bold</vt:lpstr>
      <vt:lpstr>Proxima Nova Black</vt:lpstr>
      <vt:lpstr>Proxima Nova Extrabold</vt:lpstr>
      <vt:lpstr>Proxima Nova Light</vt:lpstr>
      <vt:lpstr>Proxima Nova Rg</vt:lpstr>
      <vt:lpstr>Proxima Nova Semibold</vt:lpstr>
      <vt:lpstr>Proxima Nova Th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Madison Academic Course Offerings</vt:lpstr>
      <vt:lpstr>PowerPoint Presentation</vt:lpstr>
      <vt:lpstr>PowerPoint Presentation</vt:lpstr>
      <vt:lpstr>Thank you!  University of Memphis Dual Enrollment Office  dualenrollment@memphis.edu 901-678-5218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Natalie A. Lochridge</dc:creator>
  <cp:lastModifiedBy>Mary L. Tims</cp:lastModifiedBy>
  <cp:revision>6</cp:revision>
  <dcterms:created xsi:type="dcterms:W3CDTF">2023-04-10T16:22:05Z</dcterms:created>
  <dcterms:modified xsi:type="dcterms:W3CDTF">2023-04-14T13:31:41Z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0x010100B74578C634F6274CA48BD329110E967D</vt:lpwstr>
  </property>
</Properties>
</file>